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6" r:id="rId2"/>
    <p:sldId id="291" r:id="rId3"/>
    <p:sldId id="271" r:id="rId4"/>
    <p:sldId id="260" r:id="rId5"/>
    <p:sldId id="293" r:id="rId6"/>
    <p:sldId id="297" r:id="rId7"/>
    <p:sldId id="292" r:id="rId8"/>
    <p:sldId id="294" r:id="rId9"/>
    <p:sldId id="296" r:id="rId10"/>
    <p:sldId id="261" r:id="rId11"/>
    <p:sldId id="288" r:id="rId12"/>
    <p:sldId id="287" r:id="rId13"/>
    <p:sldId id="277" r:id="rId1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6FD"/>
    <a:srgbClr val="2E67B1"/>
    <a:srgbClr val="4BACC6"/>
    <a:srgbClr val="1A6F90"/>
    <a:srgbClr val="425C73"/>
    <a:srgbClr val="CD6209"/>
    <a:srgbClr val="961E90"/>
    <a:srgbClr val="E6007A"/>
    <a:srgbClr val="D20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3" autoAdjust="0"/>
    <p:restoredTop sz="98086" autoAdjust="0"/>
  </p:normalViewPr>
  <p:slideViewPr>
    <p:cSldViewPr>
      <p:cViewPr>
        <p:scale>
          <a:sx n="125" d="100"/>
          <a:sy n="125" d="100"/>
        </p:scale>
        <p:origin x="-1566" y="-6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4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1D17BF-6C34-4F13-8D73-11A2753C2488}" type="datetimeFigureOut">
              <a:rPr lang="en-JM"/>
              <a:pPr>
                <a:defRPr/>
              </a:pPr>
              <a:t>09/11/2017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1A16EA-8D83-427F-B965-78D19694B50B}" type="slidenum">
              <a:rPr lang="en-JM" altLang="ru-RU"/>
              <a:pPr>
                <a:defRPr/>
              </a:pPr>
              <a:t>‹#›</a:t>
            </a:fld>
            <a:endParaRPr lang="en-JM" altLang="ru-RU"/>
          </a:p>
        </p:txBody>
      </p:sp>
    </p:spTree>
    <p:extLst>
      <p:ext uri="{BB962C8B-B14F-4D97-AF65-F5344CB8AC3E}">
        <p14:creationId xmlns:p14="http://schemas.microsoft.com/office/powerpoint/2010/main" val="1051931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9E1986-87DB-4CA1-A9AC-EB80856714EC}" type="datetimeFigureOut">
              <a:rPr lang="en-JM"/>
              <a:pPr>
                <a:defRPr/>
              </a:pPr>
              <a:t>09/11/2017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JM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JM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E7F21A-1948-4254-86CA-8C08AB2E63AA}" type="slidenum">
              <a:rPr lang="en-JM" altLang="ru-RU"/>
              <a:pPr>
                <a:defRPr/>
              </a:pPr>
              <a:t>‹#›</a:t>
            </a:fld>
            <a:endParaRPr lang="en-JM" altLang="ru-RU"/>
          </a:p>
        </p:txBody>
      </p:sp>
    </p:spTree>
    <p:extLst>
      <p:ext uri="{BB962C8B-B14F-4D97-AF65-F5344CB8AC3E}">
        <p14:creationId xmlns:p14="http://schemas.microsoft.com/office/powerpoint/2010/main" val="390706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7772400" cy="165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71700"/>
            <a:ext cx="6400800" cy="742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29338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76939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76939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13963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4105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68275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3193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</p:spTree>
    <p:extLst>
      <p:ext uri="{BB962C8B-B14F-4D97-AF65-F5344CB8AC3E}">
        <p14:creationId xmlns:p14="http://schemas.microsoft.com/office/powerpoint/2010/main" val="318760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2956818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2956818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2956818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8" name="Rectangle 27"/>
          <p:cNvSpPr/>
          <p:nvPr userDrawn="1"/>
        </p:nvSpPr>
        <p:spPr>
          <a:xfrm>
            <a:off x="6905934" y="2956818"/>
            <a:ext cx="46037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314450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20" y="2956818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9" y="2956818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9" y="2956818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2" y="2954740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9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20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9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8913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2001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0002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28003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354330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994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02018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000250"/>
            <a:ext cx="4876800" cy="5715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2457450"/>
            <a:ext cx="4876800" cy="40005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000250"/>
            <a:ext cx="1143000" cy="85725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19365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77326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18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7772400" cy="1657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71700"/>
            <a:ext cx="6400800" cy="742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316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4000501"/>
            <a:ext cx="3733800" cy="2285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3943351"/>
            <a:ext cx="3733800" cy="2285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00250"/>
            <a:ext cx="3886200" cy="20002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1885950"/>
            <a:ext cx="3886200" cy="2185988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180065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2514600"/>
            <a:ext cx="46038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2514600"/>
            <a:ext cx="46038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2514600"/>
            <a:ext cx="46038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8" name="Rectangle 27"/>
          <p:cNvSpPr/>
          <p:nvPr userDrawn="1"/>
        </p:nvSpPr>
        <p:spPr>
          <a:xfrm>
            <a:off x="6942139" y="2514600"/>
            <a:ext cx="46037" cy="285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314450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314449"/>
            <a:ext cx="1716018" cy="97155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4" y="2960505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4" y="2971800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8" y="2971800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8" y="2971800"/>
            <a:ext cx="1744663" cy="112037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9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20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9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2480073"/>
            <a:ext cx="1554481" cy="3774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0983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2001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0002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280035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3543300"/>
            <a:ext cx="6172200" cy="6286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8191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1543050"/>
            <a:ext cx="2667000" cy="280035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085850"/>
            <a:ext cx="2590800" cy="3429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629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1657350"/>
            <a:ext cx="4434840" cy="243459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2457450"/>
            <a:ext cx="2362200" cy="10858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1771650"/>
            <a:ext cx="23622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3657600"/>
            <a:ext cx="2362200" cy="4000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65815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3982641"/>
            <a:ext cx="2444750" cy="189309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3982641"/>
            <a:ext cx="2444750" cy="189309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3982641"/>
            <a:ext cx="2444750" cy="189309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2268141"/>
            <a:ext cx="2444750" cy="189309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2268141"/>
            <a:ext cx="2444750" cy="189309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2268141"/>
            <a:ext cx="2444750" cy="189309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24003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4114800"/>
            <a:ext cx="2133600" cy="28575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1178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2832355"/>
            <a:ext cx="2164202" cy="1225296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</p:spTree>
    <p:extLst>
      <p:ext uri="{BB962C8B-B14F-4D97-AF65-F5344CB8AC3E}">
        <p14:creationId xmlns:p14="http://schemas.microsoft.com/office/powerpoint/2010/main" val="1458946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1543050"/>
            <a:ext cx="2438400" cy="24003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3943350"/>
            <a:ext cx="2286000" cy="2286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69437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000250"/>
            <a:ext cx="4876800" cy="5715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2457450"/>
            <a:ext cx="4876800" cy="40005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000250"/>
            <a:ext cx="1143000" cy="85725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3733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3977931"/>
            <a:ext cx="4495800" cy="256150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1657350"/>
            <a:ext cx="4267202" cy="243459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17145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0574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24003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27432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30861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34290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37719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1729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543800" cy="5369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5977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02075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4324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14324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901359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1651"/>
            <a:ext cx="3276600" cy="40004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771651"/>
            <a:ext cx="4114800" cy="24574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4090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00250"/>
            <a:ext cx="3886200" cy="200025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1885950"/>
            <a:ext cx="3886200" cy="2185988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3369747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1657350"/>
            <a:ext cx="4434840" cy="243459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2457450"/>
            <a:ext cx="2362200" cy="10858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1771650"/>
            <a:ext cx="2362200" cy="5143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3657600"/>
            <a:ext cx="2362200" cy="40005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1694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914400"/>
            <a:ext cx="8001000" cy="51435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1657350"/>
            <a:ext cx="4267202" cy="243459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17145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0574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24003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27432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30861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34290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3771900"/>
            <a:ext cx="3124200" cy="285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97364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JM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28701"/>
            <a:ext cx="8229600" cy="321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Click to edit Master text styles</a:t>
            </a:r>
          </a:p>
          <a:p>
            <a:pPr lvl="1"/>
            <a:r>
              <a:rPr lang="en-US" altLang="ru-RU" dirty="0" smtClean="0"/>
              <a:t>Second level</a:t>
            </a:r>
          </a:p>
          <a:p>
            <a:pPr lvl="2"/>
            <a:r>
              <a:rPr lang="en-US" altLang="ru-RU" dirty="0" smtClean="0"/>
              <a:t>Third level</a:t>
            </a:r>
          </a:p>
          <a:p>
            <a:pPr lvl="3"/>
            <a:r>
              <a:rPr lang="en-US" altLang="ru-RU" dirty="0" smtClean="0"/>
              <a:t>Fourth level</a:t>
            </a:r>
          </a:p>
          <a:p>
            <a:pPr lvl="4"/>
            <a:r>
              <a:rPr lang="en-US" altLang="ru-RU" dirty="0" smtClean="0"/>
              <a:t>Fifth level</a:t>
            </a:r>
            <a:endParaRPr lang="en-JM" altLang="ru-RU" dirty="0" smtClean="0"/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685800"/>
            <a:ext cx="8045450" cy="7144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350"/>
            <a:ext cx="9144000" cy="82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69" r:id="rId7"/>
    <p:sldLayoutId id="2147484456" r:id="rId8"/>
    <p:sldLayoutId id="2147484470" r:id="rId9"/>
    <p:sldLayoutId id="2147484457" r:id="rId10"/>
    <p:sldLayoutId id="2147484458" r:id="rId11"/>
    <p:sldLayoutId id="2147484459" r:id="rId12"/>
    <p:sldLayoutId id="2147484460" r:id="rId13"/>
    <p:sldLayoutId id="2147484471" r:id="rId14"/>
    <p:sldLayoutId id="2147484472" r:id="rId15"/>
    <p:sldLayoutId id="2147484461" r:id="rId16"/>
    <p:sldLayoutId id="2147484462" r:id="rId17"/>
    <p:sldLayoutId id="2147484473" r:id="rId18"/>
    <p:sldLayoutId id="2147484463" r:id="rId19"/>
    <p:sldLayoutId id="2147484474" r:id="rId20"/>
    <p:sldLayoutId id="2147484475" r:id="rId21"/>
    <p:sldLayoutId id="2147484476" r:id="rId22"/>
    <p:sldLayoutId id="2147484464" r:id="rId23"/>
    <p:sldLayoutId id="2147484465" r:id="rId24"/>
    <p:sldLayoutId id="2147484466" r:id="rId25"/>
    <p:sldLayoutId id="2147484477" r:id="rId26"/>
    <p:sldLayoutId id="2147484467" r:id="rId27"/>
    <p:sldLayoutId id="2147484478" r:id="rId28"/>
    <p:sldLayoutId id="2147484479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304800" y="2114550"/>
            <a:ext cx="7391400" cy="628650"/>
          </a:xfrm>
        </p:spPr>
        <p:txBody>
          <a:bodyPr/>
          <a:lstStyle/>
          <a:p>
            <a:pPr eaLnBrk="1" hangingPunct="1">
              <a:lnSpc>
                <a:spcPts val="5000"/>
              </a:lnSpc>
            </a:pPr>
            <a:r>
              <a:rPr lang="ru-RU" altLang="ru-RU" sz="3600" b="1" dirty="0" smtClean="0">
                <a:latin typeface="Cambria" panose="02040503050406030204" pitchFamily="18" charset="0"/>
                <a:cs typeface="Segoe UI" panose="020B0502040204020203" pitchFamily="34" charset="0"/>
              </a:rPr>
              <a:t>«Название проекта»</a:t>
            </a:r>
            <a:endParaRPr lang="en-JM" altLang="ru-RU" sz="3600" b="1" dirty="0" smtClean="0">
              <a:latin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16387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228600" y="3333750"/>
            <a:ext cx="7924800" cy="1524000"/>
          </a:xfrm>
        </p:spPr>
        <p:txBody>
          <a:bodyPr/>
          <a:lstStyle/>
          <a:p>
            <a:pPr algn="l"/>
            <a:r>
              <a:rPr lang="ru-RU" altLang="ru-RU" dirty="0" smtClean="0">
                <a:solidFill>
                  <a:srgbClr val="404040"/>
                </a:solidFill>
                <a:latin typeface="Cambria" panose="02040503050406030204" pitchFamily="18" charset="0"/>
              </a:rPr>
              <a:t>ФИО</a:t>
            </a:r>
          </a:p>
          <a:p>
            <a:pPr algn="l"/>
            <a:r>
              <a:rPr lang="ru-RU" altLang="ru-RU" dirty="0" smtClean="0">
                <a:solidFill>
                  <a:srgbClr val="404040"/>
                </a:solidFill>
                <a:latin typeface="Cambria" panose="02040503050406030204" pitchFamily="18" charset="0"/>
              </a:rPr>
              <a:t>должность</a:t>
            </a:r>
            <a:endParaRPr lang="ru-RU" altLang="ru-RU" dirty="0" smtClean="0">
              <a:solidFill>
                <a:srgbClr val="404040"/>
              </a:solidFill>
              <a:latin typeface="Cambria" panose="02040503050406030204" pitchFamily="18" charset="0"/>
            </a:endParaRPr>
          </a:p>
          <a:p>
            <a:pPr algn="l"/>
            <a:r>
              <a:rPr lang="ru-RU" altLang="ru-RU" dirty="0" smtClean="0">
                <a:solidFill>
                  <a:srgbClr val="404040"/>
                </a:solidFill>
                <a:latin typeface="Cambria" panose="02040503050406030204" pitchFamily="18" charset="0"/>
              </a:rPr>
              <a:t>Место работы/учебы</a:t>
            </a:r>
          </a:p>
        </p:txBody>
      </p:sp>
      <p:pic>
        <p:nvPicPr>
          <p:cNvPr id="2050" name="Picture 2" descr="\\192.168.0.142\Server-file\DOCUMENTS\Отдел инноваций\Гранты и премии\УМНИК\ФИНАЛ УМНИК 2016\Презентации на Финал\Круги фас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88265" y="-221988"/>
            <a:ext cx="3333749" cy="377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olyshev.CLEVER\Desktop\fasie_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8" y="285750"/>
            <a:ext cx="217260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192.168.0.142\Server-file\DOCUMENTS\Отдел реализации проектов\Дизайнер\Логотипы анкудиновка\Logo 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163560"/>
            <a:ext cx="3200401" cy="82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План реализации 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742950"/>
            <a:ext cx="1460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+mn-cs"/>
              </a:rPr>
              <a:t>20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+mn-cs"/>
              </a:rPr>
              <a:t>…</a:t>
            </a:r>
            <a:endParaRPr lang="en-JM" sz="16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grpSp>
        <p:nvGrpSpPr>
          <p:cNvPr id="23557" name="Group 27"/>
          <p:cNvGrpSpPr>
            <a:grpSpLocks/>
          </p:cNvGrpSpPr>
          <p:nvPr/>
        </p:nvGrpSpPr>
        <p:grpSpPr bwMode="auto">
          <a:xfrm>
            <a:off x="565150" y="1072754"/>
            <a:ext cx="1765300" cy="514350"/>
            <a:chOff x="533400" y="1752599"/>
            <a:chExt cx="1764792" cy="685801"/>
          </a:xfrm>
        </p:grpSpPr>
        <p:sp>
          <p:nvSpPr>
            <p:cNvPr id="5" name="Rectangle 4"/>
            <p:cNvSpPr/>
            <p:nvPr/>
          </p:nvSpPr>
          <p:spPr>
            <a:xfrm>
              <a:off x="533400" y="1752599"/>
              <a:ext cx="1764792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" y="1828799"/>
              <a:ext cx="1752096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2E67B1"/>
                  </a:solidFill>
                </a:rPr>
                <a:t>Название этапа</a:t>
              </a:r>
              <a:endParaRPr lang="en-JM" sz="1600" b="1" dirty="0">
                <a:solidFill>
                  <a:srgbClr val="2E67B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54300" y="742950"/>
            <a:ext cx="1460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20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…</a:t>
            </a:r>
            <a:endParaRPr lang="en-JM" sz="1600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cs typeface="+mn-cs"/>
            </a:endParaRPr>
          </a:p>
        </p:txBody>
      </p:sp>
      <p:grpSp>
        <p:nvGrpSpPr>
          <p:cNvPr id="23559" name="Group 28"/>
          <p:cNvGrpSpPr>
            <a:grpSpLocks/>
          </p:cNvGrpSpPr>
          <p:nvPr/>
        </p:nvGrpSpPr>
        <p:grpSpPr bwMode="auto">
          <a:xfrm>
            <a:off x="2667001" y="1072754"/>
            <a:ext cx="1755775" cy="514350"/>
            <a:chOff x="2667000" y="1752599"/>
            <a:chExt cx="1755648" cy="685801"/>
          </a:xfrm>
        </p:grpSpPr>
        <p:sp>
          <p:nvSpPr>
            <p:cNvPr id="8" name="Rectangle 7"/>
            <p:cNvSpPr/>
            <p:nvPr/>
          </p:nvSpPr>
          <p:spPr>
            <a:xfrm>
              <a:off x="2667000" y="1752599"/>
              <a:ext cx="1755648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67000" y="1828799"/>
              <a:ext cx="1752473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2E67B1"/>
                  </a:solidFill>
                </a:rPr>
                <a:t>Название этапа</a:t>
              </a:r>
              <a:endParaRPr lang="en-JM" sz="1600" b="1" dirty="0">
                <a:solidFill>
                  <a:srgbClr val="2E67B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87900" y="742950"/>
            <a:ext cx="1460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20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…</a:t>
            </a:r>
            <a:endParaRPr lang="en-JM" sz="1600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cs typeface="+mn-cs"/>
            </a:endParaRPr>
          </a:p>
        </p:txBody>
      </p:sp>
      <p:grpSp>
        <p:nvGrpSpPr>
          <p:cNvPr id="23561" name="Group 29"/>
          <p:cNvGrpSpPr>
            <a:grpSpLocks/>
          </p:cNvGrpSpPr>
          <p:nvPr/>
        </p:nvGrpSpPr>
        <p:grpSpPr bwMode="auto">
          <a:xfrm>
            <a:off x="4800600" y="1066800"/>
            <a:ext cx="1765300" cy="514350"/>
            <a:chOff x="4800600" y="1752599"/>
            <a:chExt cx="1764792" cy="685801"/>
          </a:xfrm>
        </p:grpSpPr>
        <p:sp>
          <p:nvSpPr>
            <p:cNvPr id="11" name="Rectangle 10"/>
            <p:cNvSpPr/>
            <p:nvPr/>
          </p:nvSpPr>
          <p:spPr>
            <a:xfrm>
              <a:off x="4800600" y="1752599"/>
              <a:ext cx="1764792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00600" y="1828799"/>
              <a:ext cx="1752096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2E67B1"/>
                  </a:solidFill>
                </a:rPr>
                <a:t>Название этапа</a:t>
              </a:r>
              <a:endParaRPr lang="en-JM" sz="1600" b="1" dirty="0">
                <a:solidFill>
                  <a:srgbClr val="2E67B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45300" y="742950"/>
            <a:ext cx="1460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20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…</a:t>
            </a:r>
            <a:endParaRPr lang="en-JM" sz="1600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cs typeface="+mn-cs"/>
            </a:endParaRPr>
          </a:p>
        </p:txBody>
      </p:sp>
      <p:grpSp>
        <p:nvGrpSpPr>
          <p:cNvPr id="23563" name="Group 30"/>
          <p:cNvGrpSpPr>
            <a:grpSpLocks/>
          </p:cNvGrpSpPr>
          <p:nvPr/>
        </p:nvGrpSpPr>
        <p:grpSpPr bwMode="auto">
          <a:xfrm>
            <a:off x="6858000" y="1066800"/>
            <a:ext cx="1765300" cy="514350"/>
            <a:chOff x="6858000" y="1752599"/>
            <a:chExt cx="1764792" cy="685801"/>
          </a:xfrm>
        </p:grpSpPr>
        <p:sp>
          <p:nvSpPr>
            <p:cNvPr id="14" name="Rectangle 13"/>
            <p:cNvSpPr/>
            <p:nvPr/>
          </p:nvSpPr>
          <p:spPr>
            <a:xfrm>
              <a:off x="6858000" y="1752599"/>
              <a:ext cx="1764792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58000" y="1828799"/>
              <a:ext cx="1752096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2E67B1"/>
                  </a:solidFill>
                </a:rPr>
                <a:t>Название этапа</a:t>
              </a:r>
              <a:endParaRPr lang="en-JM" sz="1600" b="1" dirty="0">
                <a:solidFill>
                  <a:srgbClr val="2E67B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90800" y="1701405"/>
            <a:ext cx="1981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Подробное описание этапа 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400" y="1701405"/>
            <a:ext cx="19812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Подробное описание этапа 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1701405"/>
            <a:ext cx="1981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+mn-cs"/>
              </a:rPr>
              <a:t>Подробное описание этапа 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1701405"/>
            <a:ext cx="1981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Подробное описание этапа 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24592" name="Content Placeholder 4"/>
          <p:cNvSpPr txBox="1">
            <a:spLocks/>
          </p:cNvSpPr>
          <p:nvPr/>
        </p:nvSpPr>
        <p:spPr bwMode="auto">
          <a:xfrm rot="10800000" flipV="1">
            <a:off x="520700" y="2258856"/>
            <a:ext cx="8534400" cy="221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Представьте </a:t>
            </a: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план реализации идеи в конечный продукт, т.е. от начальной стадии (идеи) до готового продукта (работоспособной технологии) с указанием временных и </a:t>
            </a:r>
            <a:r>
              <a:rPr lang="ru-RU" altLang="ru-RU" sz="1400" b="1" u="sng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финансовых затрат</a:t>
            </a: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. Кратко обозначьте направление использования инвестиций. Изложите </a:t>
            </a:r>
            <a:r>
              <a:rPr lang="ru-RU" alt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план </a:t>
            </a: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проекта на 2 года Опишите основные мероприятия проекта. Если имеется возможность финансирования вашего проекта из иных (государственных, частных) </a:t>
            </a:r>
            <a:r>
              <a:rPr lang="ru-RU" alt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источников – </a:t>
            </a: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укажите их</a:t>
            </a:r>
            <a:r>
              <a:rPr lang="ru-RU" alt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.</a:t>
            </a:r>
            <a:endParaRPr lang="ru-RU" altLang="ru-RU" sz="1400" b="1" dirty="0"/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Если стоимость реализации проекта </a:t>
            </a:r>
            <a:r>
              <a:rPr lang="ru-RU" altLang="ru-RU" sz="1400" b="1" u="sng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превосходит сумму гранта</a:t>
            </a:r>
            <a:r>
              <a:rPr lang="ru-RU" alt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, поясните, откуда придет дополнительное финансирование?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Какое необходимо оборудование и экспериментальная база для НИР? Есть ли они?</a:t>
            </a:r>
            <a:endParaRPr lang="ru-RU" altLang="ru-RU" sz="1400" b="1" dirty="0">
              <a:solidFill>
                <a:schemeClr val="tx1"/>
              </a:solidFill>
              <a:latin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36972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Результаты проекта по этапам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>
          <a:xfrm>
            <a:off x="533400" y="1752600"/>
            <a:ext cx="1716088" cy="971550"/>
          </a:xfrm>
        </p:spPr>
      </p:sp>
      <p:sp>
        <p:nvSpPr>
          <p:cNvPr id="5" name="Рисунок 4"/>
          <p:cNvSpPr>
            <a:spLocks noGrp="1"/>
          </p:cNvSpPr>
          <p:nvPr>
            <p:ph type="pic" sz="quarter" idx="16"/>
          </p:nvPr>
        </p:nvSpPr>
        <p:spPr>
          <a:xfrm>
            <a:off x="2667000" y="1752600"/>
            <a:ext cx="1716088" cy="971550"/>
          </a:xfrm>
        </p:spPr>
      </p:sp>
      <p:sp>
        <p:nvSpPr>
          <p:cNvPr id="6" name="Рисунок 5"/>
          <p:cNvSpPr>
            <a:spLocks noGrp="1"/>
          </p:cNvSpPr>
          <p:nvPr>
            <p:ph type="pic" sz="quarter" idx="17"/>
          </p:nvPr>
        </p:nvSpPr>
        <p:spPr>
          <a:xfrm>
            <a:off x="4800600" y="1752600"/>
            <a:ext cx="1716088" cy="971550"/>
          </a:xfrm>
        </p:spPr>
      </p:sp>
      <p:sp>
        <p:nvSpPr>
          <p:cNvPr id="7" name="Рисунок 6"/>
          <p:cNvSpPr>
            <a:spLocks noGrp="1"/>
          </p:cNvSpPr>
          <p:nvPr>
            <p:ph type="pic" sz="quarter" idx="21"/>
          </p:nvPr>
        </p:nvSpPr>
        <p:spPr>
          <a:xfrm>
            <a:off x="6934200" y="1752600"/>
            <a:ext cx="1716088" cy="971550"/>
          </a:xfrm>
        </p:spPr>
      </p:sp>
      <p:sp>
        <p:nvSpPr>
          <p:cNvPr id="24583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876800" y="3562350"/>
            <a:ext cx="1836738" cy="15430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100" dirty="0"/>
              <a:t>Информация об объекте ИС и сроках получения</a:t>
            </a:r>
          </a:p>
        </p:txBody>
      </p:sp>
      <p:sp>
        <p:nvSpPr>
          <p:cNvPr id="24584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7041197" y="3600450"/>
            <a:ext cx="1744663" cy="15430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100" dirty="0"/>
              <a:t>Информация</a:t>
            </a:r>
          </a:p>
        </p:txBody>
      </p:sp>
      <p:sp>
        <p:nvSpPr>
          <p:cNvPr id="24585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609600" y="3494949"/>
            <a:ext cx="1820862" cy="905601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100" dirty="0"/>
              <a:t>Информация</a:t>
            </a:r>
          </a:p>
        </p:txBody>
      </p:sp>
      <p:sp>
        <p:nvSpPr>
          <p:cNvPr id="24586" name="Text Placeholder 12"/>
          <p:cNvSpPr>
            <a:spLocks noGrp="1"/>
          </p:cNvSpPr>
          <p:nvPr>
            <p:ph type="body" sz="quarter" idx="26"/>
          </p:nvPr>
        </p:nvSpPr>
        <p:spPr>
          <a:xfrm>
            <a:off x="579438" y="2876550"/>
            <a:ext cx="1706562" cy="445295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000" dirty="0" smtClean="0">
                <a:solidFill>
                  <a:srgbClr val="2E67B1"/>
                </a:solidFill>
                <a:latin typeface="Cambria" panose="02040503050406030204" pitchFamily="18" charset="0"/>
              </a:rPr>
              <a:t>Разработан </a:t>
            </a: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бизнес-план инновационного проекта</a:t>
            </a:r>
            <a:endParaRPr lang="en-JM" altLang="ru-RU" sz="1000" dirty="0" smtClean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24587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743200" y="2876550"/>
            <a:ext cx="1965960" cy="60960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000" dirty="0" smtClean="0">
                <a:solidFill>
                  <a:srgbClr val="2E67B1"/>
                </a:solidFill>
                <a:latin typeface="Cambria" panose="02040503050406030204" pitchFamily="18" charset="0"/>
              </a:rPr>
              <a:t>Развитие </a:t>
            </a: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проекта в части коммерциализации результатов НИР</a:t>
            </a:r>
            <a:endParaRPr lang="en-JM" altLang="ru-RU" sz="1000" dirty="0" smtClean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24588" name="Text Placeholder 14"/>
          <p:cNvSpPr>
            <a:spLocks noGrp="1"/>
          </p:cNvSpPr>
          <p:nvPr>
            <p:ph type="body" sz="quarter" idx="28"/>
          </p:nvPr>
        </p:nvSpPr>
        <p:spPr>
          <a:xfrm>
            <a:off x="4876800" y="2876550"/>
            <a:ext cx="1676400" cy="60960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000" dirty="0" smtClean="0">
                <a:solidFill>
                  <a:srgbClr val="2E67B1"/>
                </a:solidFill>
                <a:latin typeface="Cambria" panose="02040503050406030204" pitchFamily="18" charset="0"/>
              </a:rPr>
              <a:t>Подана заявка на регистрацию РИД. Название объекта ИС</a:t>
            </a:r>
            <a:endParaRPr lang="en-JM" altLang="ru-RU" sz="1000" dirty="0" smtClean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24589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6980238" y="2876550"/>
            <a:ext cx="1935162" cy="692945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000" dirty="0" smtClean="0">
                <a:solidFill>
                  <a:srgbClr val="2E67B1"/>
                </a:solidFill>
                <a:latin typeface="Cambria" panose="02040503050406030204" pitchFamily="18" charset="0"/>
              </a:rPr>
              <a:t>Пройдена </a:t>
            </a:r>
            <a:r>
              <a:rPr lang="ru-RU" altLang="ru-RU" sz="1000" dirty="0" err="1">
                <a:solidFill>
                  <a:srgbClr val="2E67B1"/>
                </a:solidFill>
                <a:latin typeface="Cambria" panose="02040503050406030204" pitchFamily="18" charset="0"/>
              </a:rPr>
              <a:t>преакселерационная</a:t>
            </a: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 программа</a:t>
            </a:r>
            <a:endParaRPr lang="en-JM" altLang="ru-RU" sz="1000" dirty="0" smtClean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060" y="742950"/>
            <a:ext cx="83058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Cambria" panose="02040503050406030204" pitchFamily="18" charset="0"/>
                <a:cs typeface="+mn-cs"/>
              </a:rPr>
              <a:t>Опишите результаты, которые вы планируете получить в конце 1-го и 2-го года программы «УМНИК</a:t>
            </a:r>
            <a:r>
              <a:rPr lang="ru-RU" sz="1400" b="1" dirty="0" smtClean="0">
                <a:latin typeface="Cambria" panose="02040503050406030204" pitchFamily="18" charset="0"/>
                <a:cs typeface="+mn-cs"/>
              </a:rPr>
              <a:t>», согласно Положению о программе «УМНИК». Обозначьте, </a:t>
            </a:r>
            <a:r>
              <a:rPr lang="ru-RU" sz="1400" b="1" dirty="0">
                <a:latin typeface="Cambria" panose="02040503050406030204" pitchFamily="18" charset="0"/>
                <a:cs typeface="+mn-cs"/>
              </a:rPr>
              <a:t>что необходимо защитить в Вашем проекте (</a:t>
            </a:r>
            <a:r>
              <a:rPr lang="ru-RU" sz="1400" b="1" dirty="0" smtClean="0">
                <a:latin typeface="Cambria" panose="02040503050406030204" pitchFamily="18" charset="0"/>
                <a:cs typeface="+mn-cs"/>
              </a:rPr>
              <a:t>патент, полезная </a:t>
            </a:r>
            <a:r>
              <a:rPr lang="ru-RU" sz="1400" b="1" dirty="0">
                <a:latin typeface="Cambria" panose="02040503050406030204" pitchFamily="18" charset="0"/>
                <a:cs typeface="+mn-cs"/>
              </a:rPr>
              <a:t>модель, изобретение, промышленный образец; свидетельство, лицензирование, сертификация). На кого будут оформлены права на ИС. </a:t>
            </a:r>
          </a:p>
        </p:txBody>
      </p:sp>
      <p:sp>
        <p:nvSpPr>
          <p:cNvPr id="24592" name="Текст 1"/>
          <p:cNvSpPr>
            <a:spLocks noGrp="1"/>
          </p:cNvSpPr>
          <p:nvPr>
            <p:ph type="body" sz="quarter" idx="22"/>
          </p:nvPr>
        </p:nvSpPr>
        <p:spPr>
          <a:xfrm>
            <a:off x="2743201" y="3486150"/>
            <a:ext cx="1981199" cy="8572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000" dirty="0"/>
              <a:t>(подана заявка в программу «СТАРТ»; </a:t>
            </a:r>
            <a:r>
              <a:rPr lang="ru-RU" altLang="ru-RU" sz="1000" dirty="0" smtClean="0"/>
              <a:t>либо зарегистрировано </a:t>
            </a:r>
            <a:r>
              <a:rPr lang="ru-RU" altLang="ru-RU" sz="1000" dirty="0"/>
              <a:t>малое инновационное </a:t>
            </a:r>
            <a:r>
              <a:rPr lang="ru-RU" altLang="ru-RU" sz="1000" dirty="0" smtClean="0"/>
              <a:t>предприятие; </a:t>
            </a:r>
            <a:r>
              <a:rPr lang="ru-RU" sz="1000" dirty="0" smtClean="0"/>
              <a:t>либо </a:t>
            </a:r>
            <a:r>
              <a:rPr lang="ru-RU" sz="1000" dirty="0"/>
              <a:t>передача прав на РИД)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96453"/>
            <a:ext cx="8229600" cy="536972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Партнеры, заинтересованные организации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 rot="10800000" flipV="1">
            <a:off x="457200" y="736516"/>
            <a:ext cx="8153400" cy="191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1" hangingPunct="1">
              <a:spcBef>
                <a:spcPct val="20000"/>
              </a:spcBef>
              <a:buFont typeface="Arial" panose="020B0604020202020204" pitchFamily="34" charset="0"/>
              <a:buNone/>
              <a:defRPr sz="1600" b="1">
                <a:solidFill>
                  <a:srgbClr val="404040"/>
                </a:solidFill>
                <a:latin typeface="+mn-lt"/>
                <a:cs typeface="+mn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None/>
              <a:defRPr sz="1600">
                <a:solidFill>
                  <a:srgbClr val="404040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mar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Укажите</a:t>
            </a:r>
            <a:r>
              <a:rPr lang="ru-RU" altLang="ru-RU" dirty="0">
                <a:solidFill>
                  <a:schemeClr val="tx1"/>
                </a:solidFill>
                <a:latin typeface="Cambria" panose="02040503050406030204" pitchFamily="18" charset="0"/>
              </a:rPr>
              <a:t>, кому потенциально интересен Ваш проект, кто готов оказать поддержку его развитию, кто готов предоставить дополнительные ресурсы (оборудование, финансы, помещение, комплектующие, образцы). При </a:t>
            </a:r>
            <a:r>
              <a:rPr lang="ru-RU" alt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наличии, </a:t>
            </a:r>
            <a:r>
              <a:rPr lang="ru-RU" altLang="ru-RU" dirty="0">
                <a:solidFill>
                  <a:schemeClr val="tx1"/>
                </a:solidFill>
                <a:latin typeface="Cambria" panose="02040503050406030204" pitchFamily="18" charset="0"/>
              </a:rPr>
              <a:t>продемонстрируйте имеющиеся намерения в виде письма от </a:t>
            </a:r>
            <a:r>
              <a:rPr lang="ru-RU" alt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организации или вуза, на базе которого будет реализовываться проект.</a:t>
            </a:r>
            <a:endParaRPr lang="ru-RU" alt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/>
          <a:lstStyle/>
          <a:p>
            <a:pPr algn="ctr" eaLnBrk="1" hangingPunct="1"/>
            <a:r>
              <a:rPr lang="ru-RU" altLang="ru-RU" sz="4000" b="1" dirty="0" smtClean="0">
                <a:latin typeface="Cambria" panose="02040503050406030204" pitchFamily="18" charset="0"/>
              </a:rPr>
              <a:t>Спасибо за внимание</a:t>
            </a:r>
            <a:endParaRPr lang="en-JM" altLang="ru-RU" sz="4000" b="1" dirty="0" smtClean="0">
              <a:latin typeface="Cambria" panose="02040503050406030204" pitchFamily="18" charset="0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-7620" y="2939384"/>
            <a:ext cx="9144000" cy="69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Контактная информация: </a:t>
            </a: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веб-сайт, электронная почта, телефон</a:t>
            </a:r>
            <a:endParaRPr lang="en-JM" sz="16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7656" name="Прямоугольник 28"/>
          <p:cNvSpPr>
            <a:spLocks noChangeArrowheads="1"/>
          </p:cNvSpPr>
          <p:nvPr/>
        </p:nvSpPr>
        <p:spPr bwMode="auto">
          <a:xfrm>
            <a:off x="7620" y="1504950"/>
            <a:ext cx="9144000" cy="113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solidFill>
                  <a:srgbClr val="2E67B1"/>
                </a:solidFill>
                <a:latin typeface="Cambria" panose="02040503050406030204" pitchFamily="18" charset="0"/>
              </a:rPr>
              <a:t>Фамилия Имя Отчество</a:t>
            </a:r>
            <a:r>
              <a:rPr lang="en-JM" altLang="ru-RU" b="1" dirty="0" smtClean="0">
                <a:solidFill>
                  <a:srgbClr val="2E67B1"/>
                </a:solidFill>
                <a:latin typeface="Cambria" panose="02040503050406030204" pitchFamily="18" charset="0"/>
              </a:rPr>
              <a:t> </a:t>
            </a:r>
            <a:r>
              <a:rPr lang="ru-RU" altLang="ru-RU" b="1" dirty="0" smtClean="0">
                <a:solidFill>
                  <a:srgbClr val="2E67B1"/>
                </a:solidFill>
                <a:latin typeface="Cambria" panose="02040503050406030204" pitchFamily="18" charset="0"/>
              </a:rPr>
              <a:t>(выступающего)</a:t>
            </a:r>
            <a:endParaRPr lang="ru-RU" altLang="ru-RU" sz="2400" b="1" dirty="0">
              <a:solidFill>
                <a:schemeClr val="tx1"/>
              </a:solidFill>
              <a:latin typeface="Cambria" panose="02040503050406030204" pitchFamily="18" charset="0"/>
              <a:cs typeface="+mn-cs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JM" altLang="ru-RU" sz="2400" b="1" dirty="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altLang="ru-RU" sz="2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должность, место работы (учебы)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48829"/>
            <a:ext cx="7467600" cy="535781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latin typeface="Cambria" panose="02040503050406030204" pitchFamily="18" charset="0"/>
              </a:rPr>
              <a:t>Разделы презентации</a:t>
            </a:r>
            <a:endParaRPr lang="en-JM" altLang="ru-RU" sz="3600" b="1" dirty="0" smtClean="0">
              <a:latin typeface="Cambria" panose="02040503050406030204" pitchFamily="18" charset="0"/>
            </a:endParaRPr>
          </a:p>
        </p:txBody>
      </p:sp>
      <p:sp>
        <p:nvSpPr>
          <p:cNvPr id="17411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895350"/>
            <a:ext cx="8991600" cy="348615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 smtClean="0">
                <a:latin typeface="Cambria" panose="02040503050406030204" pitchFamily="18" charset="0"/>
              </a:rPr>
              <a:t>Актуальность идеи (проблематика)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 smtClean="0">
                <a:latin typeface="Cambria" panose="02040503050406030204" pitchFamily="18" charset="0"/>
              </a:rPr>
              <a:t>Предлагаемое решение (конечный продукт)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 smtClean="0">
                <a:latin typeface="Cambria" panose="02040503050406030204" pitchFamily="18" charset="0"/>
              </a:rPr>
              <a:t>Перспектива коммерциализации результата НИОКР (сферы применения и конкретный потребитель)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Обоснование научной новизны проекта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Техническая значимость (преимущества перед существующими аналогами)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 smtClean="0">
                <a:latin typeface="Cambria" panose="02040503050406030204" pitchFamily="18" charset="0"/>
              </a:rPr>
              <a:t>План реализации проекта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 smtClean="0">
                <a:latin typeface="Cambria" panose="02040503050406030204" pitchFamily="18" charset="0"/>
              </a:rPr>
              <a:t>Защита прав на интеллектуальную собственность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 smtClean="0">
                <a:latin typeface="Cambria" panose="02040503050406030204" pitchFamily="18" charset="0"/>
              </a:rPr>
              <a:t>Партнеры, заинтересованные организации (если имеются (планируются)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Актуальность идеи («проблематика»)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1843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728662"/>
            <a:ext cx="8382000" cy="1309688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</a:pPr>
            <a:r>
              <a:rPr lang="ru-RU" alt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Обозначьте наличие и уровень существующей проблемы, на решение которой направлена Ваша идея. Идея, сформулированная в проекте, должна иметь  значение для решения современных проблем и задач как в Нижегородской области, так и в России в целом, а также быть пригодной к защите интеллектуальной собственности (подаче заявки).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600" y="2150746"/>
            <a:ext cx="4435475" cy="2034779"/>
          </a:xfrm>
        </p:spPr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5562600" y="2900362"/>
            <a:ext cx="2362200" cy="700088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2E67B1"/>
                </a:solidFill>
                <a:latin typeface="Cambria" pitchFamily="18" charset="0"/>
              </a:rPr>
              <a:t>Автор информации</a:t>
            </a:r>
            <a:endParaRPr lang="en-JM" dirty="0">
              <a:solidFill>
                <a:srgbClr val="2E67B1"/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5562600" y="3600450"/>
            <a:ext cx="3352800" cy="400050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2E67B1"/>
                </a:solidFill>
                <a:latin typeface="Cambria" pitchFamily="18" charset="0"/>
              </a:rPr>
              <a:t>Веб-сайт источника информации</a:t>
            </a:r>
            <a:endParaRPr lang="en-JM" dirty="0" smtClean="0">
              <a:solidFill>
                <a:srgbClr val="2E67B1"/>
              </a:solidFill>
              <a:latin typeface="Cambria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2600" y="2185988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600" y="2900363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2600" y="3614738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5562600" y="2190750"/>
            <a:ext cx="2362200" cy="700088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2E67B1"/>
                </a:solidFill>
                <a:latin typeface="Cambria" pitchFamily="18" charset="0"/>
              </a:rPr>
              <a:t>Описание</a:t>
            </a:r>
            <a:endParaRPr lang="en-JM" dirty="0">
              <a:solidFill>
                <a:srgbClr val="2E67B1"/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1"/>
            <a:ext cx="8229600" cy="535781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Предлагаемое решение (конечный продукт)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470065" y="720328"/>
            <a:ext cx="8229600" cy="1165622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Дайте информацию по продукту, который Вы будете создавать и реализовывать. Используйте фотографии продукта и/или схемы, поясняющие ключевые инновационные моменты продукта.  Если есть возможность, во время выступления покажите лабораторный образец или макет.</a:t>
            </a:r>
          </a:p>
        </p:txBody>
      </p:sp>
      <p:pic>
        <p:nvPicPr>
          <p:cNvPr id="1946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7" y="2108597"/>
            <a:ext cx="3973513" cy="213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Прямоугольник 1"/>
          <p:cNvSpPr>
            <a:spLocks noChangeArrowheads="1"/>
          </p:cNvSpPr>
          <p:nvPr/>
        </p:nvSpPr>
        <p:spPr bwMode="auto">
          <a:xfrm>
            <a:off x="678112" y="2233196"/>
            <a:ext cx="1090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2E67B1"/>
                </a:solidFill>
                <a:latin typeface="Cambria" panose="02040503050406030204" pitchFamily="18" charset="0"/>
              </a:rPr>
              <a:t>Описание</a:t>
            </a:r>
            <a:endParaRPr lang="en-JM" altLang="ru-RU" sz="1600" dirty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609600" y="2266950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78971" y="228601"/>
            <a:ext cx="8229600" cy="535781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altLang="ru-RU" sz="2400" b="1" dirty="0" smtClean="0">
                <a:latin typeface="Cambria" panose="02040503050406030204" pitchFamily="18" charset="0"/>
              </a:rPr>
              <a:t>Перспектива коммерциализации результата НИОКР 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21507" name="Content Placeholder 4"/>
          <p:cNvSpPr>
            <a:spLocks noGrp="1"/>
          </p:cNvSpPr>
          <p:nvPr>
            <p:ph sz="quarter" idx="13"/>
          </p:nvPr>
        </p:nvSpPr>
        <p:spPr>
          <a:xfrm>
            <a:off x="491836" y="764382"/>
            <a:ext cx="8118764" cy="2035968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Понимание </a:t>
            </a: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размеров целевого рынка в России (если целимся в него) и мирового (если есть внешний прицел). </a:t>
            </a: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Портрет потенциального </a:t>
            </a:r>
            <a:r>
              <a:rPr lang="ru-RU" alt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потребителя, сколько он платит за аналоги сейчас или сколько теряет, не решая проблему.</a:t>
            </a: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Оценка размера рынка (TAM, SAM, SOM) с соответствующей диаграммой,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с указанием источника приведенной информации.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4"/>
          <p:cNvSpPr>
            <a:spLocks noGrp="1"/>
          </p:cNvSpPr>
          <p:nvPr>
            <p:ph sz="quarter" idx="13"/>
          </p:nvPr>
        </p:nvSpPr>
        <p:spPr>
          <a:xfrm>
            <a:off x="485775" y="742950"/>
            <a:ext cx="8124825" cy="9906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</a:pPr>
            <a:r>
              <a:rPr lang="ru-RU" alt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Опишите планируемую бизнес-модель (как на указанном рынке идея будет </a:t>
            </a:r>
            <a:r>
              <a:rPr lang="ru-RU" altLang="ru-RU" b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монетизироваться</a:t>
            </a:r>
            <a:r>
              <a:rPr lang="ru-RU" alt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). Охарактеризуйте наличие рисков (в том числе Коммерциализации) всего проекта и мер их снижения.</a:t>
            </a:r>
            <a:endParaRPr lang="ru-RU" altLang="ru-RU" b="1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8971" y="228601"/>
            <a:ext cx="8229600" cy="535781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altLang="ru-RU" sz="2400" b="1" dirty="0" smtClean="0">
                <a:latin typeface="Cambria" panose="02040503050406030204" pitchFamily="18" charset="0"/>
              </a:rPr>
              <a:t>Перспектива коммерциализации результата НИОКР 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3400" y="209550"/>
            <a:ext cx="7859712" cy="536972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Обоснование научной новизны проекта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26627" name="Content Placeholder 4"/>
          <p:cNvSpPr>
            <a:spLocks noGrp="1"/>
          </p:cNvSpPr>
          <p:nvPr>
            <p:ph sz="quarter" idx="13"/>
          </p:nvPr>
        </p:nvSpPr>
        <p:spPr>
          <a:xfrm>
            <a:off x="473074" y="742950"/>
            <a:ext cx="8137525" cy="12192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</a:pPr>
            <a:r>
              <a:rPr lang="ru-RU" alt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Отразите научные исследования, в результате которых возникла идея, а также условия, необходимые для ее реализации. Что нового в научной составляющей Вы предлагаете по сравнению с тем, что есть в науке, технике и технологии сейчас?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800600" y="2194322"/>
            <a:ext cx="3749675" cy="1977628"/>
          </a:xfrm>
        </p:spPr>
      </p:sp>
      <p:sp>
        <p:nvSpPr>
          <p:cNvPr id="26630" name="Прямоугольник 1"/>
          <p:cNvSpPr>
            <a:spLocks noChangeArrowheads="1"/>
          </p:cNvSpPr>
          <p:nvPr/>
        </p:nvSpPr>
        <p:spPr bwMode="auto">
          <a:xfrm>
            <a:off x="979488" y="2197953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2E67B1"/>
                </a:solidFill>
                <a:latin typeface="Cambria" panose="02040503050406030204" pitchFamily="18" charset="0"/>
              </a:rPr>
              <a:t>При оформлении данного слайда используйте иллюстрации (схемы, формулы)</a:t>
            </a:r>
          </a:p>
        </p:txBody>
      </p:sp>
      <p:sp>
        <p:nvSpPr>
          <p:cNvPr id="7" name="Rectangle 16"/>
          <p:cNvSpPr/>
          <p:nvPr/>
        </p:nvSpPr>
        <p:spPr>
          <a:xfrm>
            <a:off x="685800" y="2312253"/>
            <a:ext cx="46038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448866"/>
            <a:ext cx="8229600" cy="351235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Техническая значимость</a:t>
            </a:r>
            <a:r>
              <a:rPr lang="ru-RU" altLang="ru-RU" sz="2000" b="1" dirty="0" smtClean="0">
                <a:latin typeface="Cambria" panose="02040503050406030204" pitchFamily="18" charset="0"/>
              </a:rPr>
              <a:t/>
            </a:r>
            <a:br>
              <a:rPr lang="ru-RU" altLang="ru-RU" sz="2000" b="1" dirty="0" smtClean="0">
                <a:latin typeface="Cambria" panose="02040503050406030204" pitchFamily="18" charset="0"/>
              </a:rPr>
            </a:br>
            <a:endParaRPr lang="en-JM" altLang="ru-RU" sz="2000" b="1" dirty="0" smtClean="0">
              <a:latin typeface="Cambria" panose="02040503050406030204" pitchFamily="18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386640"/>
              </p:ext>
            </p:extLst>
          </p:nvPr>
        </p:nvGraphicFramePr>
        <p:xfrm>
          <a:off x="641351" y="819150"/>
          <a:ext cx="7859713" cy="2202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565"/>
                <a:gridCol w="1645787"/>
                <a:gridCol w="1645787"/>
                <a:gridCol w="1691373"/>
                <a:gridCol w="1600201"/>
              </a:tblGrid>
              <a:tr h="34850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Название </a:t>
                      </a:r>
                      <a:endParaRPr lang="en-JM" sz="11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3" marR="91433" marT="35759" marB="3575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/>
                        <a:t>Показатель1</a:t>
                      </a:r>
                      <a:endParaRPr lang="en-JM" sz="11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35759" marB="3575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/>
                        <a:t>Показатель 2</a:t>
                      </a:r>
                      <a:endParaRPr lang="en-JM" sz="11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35759" marB="3575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/>
                        <a:t>Показатель</a:t>
                      </a:r>
                      <a:r>
                        <a:rPr lang="ru-RU" sz="1100" kern="1200" baseline="0" dirty="0" smtClean="0"/>
                        <a:t> 3</a:t>
                      </a:r>
                      <a:endParaRPr lang="en-JM" sz="11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35759" marB="3575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/>
                        <a:t>Показатель 4</a:t>
                      </a:r>
                      <a:endParaRPr lang="en-JM" sz="11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35759" marB="35759"/>
                </a:tc>
              </a:tr>
              <a:tr h="3485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Ваш продукт</a:t>
                      </a:r>
                      <a:endParaRPr lang="ru-RU" sz="1400" dirty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endParaRPr lang="en-JM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</a:tr>
              <a:tr h="348504">
                <a:tc>
                  <a:txBody>
                    <a:bodyPr/>
                    <a:lstStyle/>
                    <a:p>
                      <a:r>
                        <a:rPr lang="en-JM" sz="1400" baseline="0" dirty="0" smtClean="0"/>
                        <a:t>Name</a:t>
                      </a:r>
                      <a:r>
                        <a:rPr lang="ru-RU" sz="1400" baseline="0" dirty="0" smtClean="0"/>
                        <a:t> 1</a:t>
                      </a:r>
                      <a:endParaRPr lang="en-JM" sz="1400" baseline="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endParaRPr lang="en-JM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</a:tr>
              <a:tr h="348504">
                <a:tc>
                  <a:txBody>
                    <a:bodyPr/>
                    <a:lstStyle/>
                    <a:p>
                      <a:r>
                        <a:rPr lang="en-JM" sz="1400" baseline="0" dirty="0" smtClean="0"/>
                        <a:t>Name</a:t>
                      </a:r>
                      <a:r>
                        <a:rPr lang="ru-RU" sz="1400" baseline="0" dirty="0" smtClean="0"/>
                        <a:t> 2</a:t>
                      </a:r>
                      <a:endParaRPr lang="en-JM" sz="1400" baseline="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</a:tr>
              <a:tr h="348504">
                <a:tc>
                  <a:txBody>
                    <a:bodyPr/>
                    <a:lstStyle/>
                    <a:p>
                      <a:r>
                        <a:rPr lang="en-JM" sz="1400" baseline="0" dirty="0" smtClean="0"/>
                        <a:t>Name</a:t>
                      </a:r>
                      <a:r>
                        <a:rPr lang="ru-RU" sz="1400" baseline="0" dirty="0" smtClean="0"/>
                        <a:t> 3</a:t>
                      </a:r>
                      <a:endParaRPr lang="en-JM" sz="1400" baseline="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/>
                    </a:p>
                  </a:txBody>
                  <a:tcPr marL="91433" marR="91433" marT="35759" marB="35759" anchor="ctr"/>
                </a:tc>
              </a:tr>
              <a:tr h="460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400" baseline="0" dirty="0" smtClean="0"/>
                        <a:t>Name</a:t>
                      </a:r>
                      <a:r>
                        <a:rPr lang="ru-RU" sz="1400" baseline="0" dirty="0" smtClean="0"/>
                        <a:t> 4</a:t>
                      </a:r>
                      <a:endParaRPr lang="en-JM" sz="1400" baseline="0" dirty="0" smtClean="0"/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35759" marB="3575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4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35759" marB="35759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66738" y="3028950"/>
            <a:ext cx="79248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E6007A"/>
              </a:buClr>
              <a:defRPr/>
            </a:pPr>
            <a:r>
              <a:rPr lang="ru-RU" sz="1600" b="1" dirty="0">
                <a:latin typeface="Cambria" pitchFamily="18" charset="0"/>
                <a:cs typeface="+mn-cs"/>
              </a:rPr>
              <a:t>Представьте сравнительный анализ Вашего продукта с существующими аналогичными способами, методами и путями решения проблемы на сегодняшний день, обозначьте Ваши преимущества и недостатки, отметьте  в чем проявляется решающее влияние Вашей идеи на современную технику и технологии.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77838" y="205978"/>
            <a:ext cx="7859712" cy="536972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Научно-технический задел исполнителей проекта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  <p:sp>
        <p:nvSpPr>
          <p:cNvPr id="22531" name="Content Placeholder 4"/>
          <p:cNvSpPr>
            <a:spLocks noGrp="1"/>
          </p:cNvSpPr>
          <p:nvPr>
            <p:ph sz="quarter" idx="13"/>
          </p:nvPr>
        </p:nvSpPr>
        <p:spPr>
          <a:xfrm>
            <a:off x="477839" y="666749"/>
            <a:ext cx="8404225" cy="1600201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</a:pPr>
            <a:r>
              <a:rPr lang="ru-RU" altLang="ru-RU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Поясните, что уже сделано на сегодняшний день. Есть ли прототип, опытный образец, научно-техническая документация. Поясните, имеете ли Вы доступ к оборудованию для проведения НИОКР, экспериментальную базу для проведения испытаний. Какие  объекты интеллектуальной собственности имеются на сегодняшний день и которые можно «использовать» в процессе реализации проекта. Что мешает продолжить работу, и как программа «УМНИК» может «помочь». Опишите научно-технический </a:t>
            </a: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потенциал авторов проекта. Опишите ваш опыт работ по выполнению НИОКР и управлению проектами.</a:t>
            </a:r>
            <a:endParaRPr lang="ru-RU" altLang="ru-RU" sz="1400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953000" y="2343150"/>
            <a:ext cx="3636964" cy="1825229"/>
          </a:xfrm>
        </p:spPr>
      </p:sp>
      <p:sp>
        <p:nvSpPr>
          <p:cNvPr id="22534" name="Прямоугольник 1"/>
          <p:cNvSpPr>
            <a:spLocks noChangeArrowheads="1"/>
          </p:cNvSpPr>
          <p:nvPr/>
        </p:nvSpPr>
        <p:spPr bwMode="auto">
          <a:xfrm>
            <a:off x="944563" y="2731353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2E67B1"/>
                </a:solidFill>
                <a:latin typeface="Cambria" panose="02040503050406030204" pitchFamily="18" charset="0"/>
              </a:rPr>
              <a:t>При оформлении данного слайда используйте иллюстрации (схемы, формулы)</a:t>
            </a:r>
          </a:p>
        </p:txBody>
      </p:sp>
      <p:sp>
        <p:nvSpPr>
          <p:cNvPr id="7" name="Rectangle 16"/>
          <p:cNvSpPr/>
          <p:nvPr/>
        </p:nvSpPr>
        <p:spPr>
          <a:xfrm>
            <a:off x="715964" y="2836128"/>
            <a:ext cx="46037" cy="28575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4979</TotalTime>
  <Words>800</Words>
  <Application>Microsoft Office PowerPoint</Application>
  <PresentationFormat>Экран (16:9)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«Название проекта»</vt:lpstr>
      <vt:lpstr>Разделы презентации</vt:lpstr>
      <vt:lpstr>Актуальность идеи («проблематика»)</vt:lpstr>
      <vt:lpstr>Предлагаемое решение (конечный продукт)</vt:lpstr>
      <vt:lpstr>Перспектива коммерциализации результата НИОКР </vt:lpstr>
      <vt:lpstr>Перспектива коммерциализации результата НИОКР </vt:lpstr>
      <vt:lpstr>Обоснование научной новизны проекта</vt:lpstr>
      <vt:lpstr>Техническая значимость </vt:lpstr>
      <vt:lpstr>Научно-технический задел исполнителей проекта</vt:lpstr>
      <vt:lpstr>План реализации </vt:lpstr>
      <vt:lpstr>Результаты проекта по этапам</vt:lpstr>
      <vt:lpstr>Партнеры, заинтересованные организации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Project Review Powerpoint Presentation</dc:title>
  <dc:creator>Рамзес Хади</dc:creator>
  <cp:lastModifiedBy>Ivan Golyshev</cp:lastModifiedBy>
  <cp:revision>266</cp:revision>
  <dcterms:created xsi:type="dcterms:W3CDTF">2011-12-10T01:15:11Z</dcterms:created>
  <dcterms:modified xsi:type="dcterms:W3CDTF">2017-11-09T06:40:59Z</dcterms:modified>
</cp:coreProperties>
</file>